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ddon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9e2kq8fEqMsx/4OwbB6a6jIat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C1C706-EE5F-46BB-9210-87ACA88ADD5E}">
  <a:tblStyle styleId="{BDC1C706-EE5F-46BB-9210-87ACA88ADD5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321714-51E5-4683-A446-08F2CDB075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9261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18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56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31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89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904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37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45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80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62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73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86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52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578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285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53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" name="Google Shape;15;p16" descr="Index of /img"/>
          <p:cNvPicPr preferRelativeResize="0"/>
          <p:nvPr/>
        </p:nvPicPr>
        <p:blipFill rotWithShape="1">
          <a:blip r:embed="rId13">
            <a:alphaModFix/>
          </a:blip>
          <a:srcRect l="13376" t="9181" r="14368" b="16921"/>
          <a:stretch/>
        </p:blipFill>
        <p:spPr>
          <a:xfrm>
            <a:off x="11377633" y="136526"/>
            <a:ext cx="691146" cy="7068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Types of Artificial Intelligence That You Should Know in 2024"/>
          <p:cNvPicPr preferRelativeResize="0"/>
          <p:nvPr/>
        </p:nvPicPr>
        <p:blipFill rotWithShape="1">
          <a:blip r:embed="rId3">
            <a:alphaModFix/>
          </a:blip>
          <a:srcRect r="12486"/>
          <a:stretch/>
        </p:blipFill>
        <p:spPr>
          <a:xfrm>
            <a:off x="-12832" y="0"/>
            <a:ext cx="12204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47686" y="424205"/>
            <a:ext cx="8147901" cy="179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IN" sz="6600" b="1">
                <a:solidFill>
                  <a:schemeClr val="lt1"/>
                </a:solidFill>
              </a:rPr>
              <a:t>Introduction to </a:t>
            </a:r>
            <a:br>
              <a:rPr lang="en-IN" sz="6600" b="1">
                <a:solidFill>
                  <a:schemeClr val="lt1"/>
                </a:solidFill>
              </a:rPr>
            </a:br>
            <a:r>
              <a:rPr lang="en-IN" sz="6600" b="1">
                <a:solidFill>
                  <a:schemeClr val="lt1"/>
                </a:solidFill>
              </a:rPr>
              <a:t>Artificial Intelligence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549381" y="5677650"/>
            <a:ext cx="64886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Chaithra Koppala (Course coordinator)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Science, YIASCM</a:t>
            </a:r>
            <a:endParaRPr/>
          </a:p>
        </p:txBody>
      </p:sp>
      <p:pic>
        <p:nvPicPr>
          <p:cNvPr id="92" name="Google Shape;92;p1" descr="Index of /img"/>
          <p:cNvPicPr preferRelativeResize="0"/>
          <p:nvPr/>
        </p:nvPicPr>
        <p:blipFill rotWithShape="1">
          <a:blip r:embed="rId4">
            <a:alphaModFix/>
          </a:blip>
          <a:srcRect l="13376" t="9181" r="14368" b="16921"/>
          <a:stretch/>
        </p:blipFill>
        <p:spPr>
          <a:xfrm>
            <a:off x="2893891" y="2553739"/>
            <a:ext cx="2356839" cy="241040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526330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 b="1" i="0">
                <a:solidFill>
                  <a:srgbClr val="7030A0"/>
                </a:solidFill>
                <a:highlight>
                  <a:srgbClr val="FFFFFF"/>
                </a:highlight>
              </a:rPr>
              <a:t>Why Study Artificial Intelligence?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232528" y="1524258"/>
            <a:ext cx="11726944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AI is a </a:t>
            </a: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transformative technology 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that impacts nearly every aspect of modern life.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lang="en-IN" sz="2800" b="0" i="0" dirty="0" smtClean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AI is 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used in </a:t>
            </a: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diverse fields 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like healthcare, finance, transportation, and entertainment, offering numerous career opportunities.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</a:pPr>
            <a:r>
              <a:rPr lang="en-IN" sz="280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IN" sz="2800" b="0" i="0" dirty="0" smtClean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quips </a:t>
            </a: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students 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 advanced problem-solving and critical thinking skills.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drives </a:t>
            </a: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enabling the creation of new products and solutions.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growing </a:t>
            </a: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demand for AI professionals 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the job market.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Arial"/>
              <a:buChar char="•"/>
            </a:pP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combines elements 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computer science, mathematics, psychology, neuroscience, and more.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Arial"/>
              <a:buChar char="•"/>
            </a:pP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Understanding AI involves </a:t>
            </a:r>
            <a:r>
              <a:rPr lang="en-IN" sz="2800" b="0" i="0" dirty="0">
                <a:solidFill>
                  <a:srgbClr val="1E4E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grappling</a:t>
            </a:r>
            <a:r>
              <a:rPr lang="en-IN" sz="2800" b="0" i="0" dirty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with its ethical implications and societal impact.</a:t>
            </a:r>
            <a:endParaRPr dirty="0"/>
          </a:p>
        </p:txBody>
      </p:sp>
      <p:sp>
        <p:nvSpPr>
          <p:cNvPr id="173" name="Google Shape;173;p10"/>
          <p:cNvSpPr txBox="1"/>
          <p:nvPr/>
        </p:nvSpPr>
        <p:spPr>
          <a:xfrm>
            <a:off x="5279010" y="6598364"/>
            <a:ext cx="2196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Chaithra Koppala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1" descr="Leap to Success - Exam Ti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5456" y="905366"/>
            <a:ext cx="4858732" cy="485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80" name="Google Shape;18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81" name="Google Shape;18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82" name="Google Shape;182;p11"/>
          <p:cNvSpPr txBox="1"/>
          <p:nvPr/>
        </p:nvSpPr>
        <p:spPr>
          <a:xfrm>
            <a:off x="404567" y="1659019"/>
            <a:ext cx="6967193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attend semester end examination, it is mandatory to have </a:t>
            </a:r>
            <a:r>
              <a:rPr lang="en-IN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75% attendance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40% of the CIA marks.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CIA is marked of 50 marks, based on the mentioned rubrics. </a:t>
            </a:r>
            <a:r>
              <a:rPr lang="en-IN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 marks out of 50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needed for SEE eligibility.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examination is out of 75 marks which will be converted to 50. So total marks is 100.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separate practical exams. </a:t>
            </a:r>
            <a:endParaRPr/>
          </a:p>
        </p:txBody>
      </p:sp>
      <p:pic>
        <p:nvPicPr>
          <p:cNvPr id="183" name="Google Shape;183;p11" descr="Pre-Board Examination Timetable - St. Xaviers High School"/>
          <p:cNvPicPr preferRelativeResize="0"/>
          <p:nvPr/>
        </p:nvPicPr>
        <p:blipFill rotWithShape="1">
          <a:blip r:embed="rId4">
            <a:alphaModFix/>
          </a:blip>
          <a:srcRect b="57563"/>
          <a:stretch/>
        </p:blipFill>
        <p:spPr>
          <a:xfrm>
            <a:off x="459163" y="136525"/>
            <a:ext cx="6858000" cy="14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 b="1" i="0">
                <a:solidFill>
                  <a:srgbClr val="7030A0"/>
                </a:solidFill>
                <a:highlight>
                  <a:srgbClr val="FFFFFF"/>
                </a:highlight>
              </a:rPr>
              <a:t>Assessment and Evaluation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graphicFrame>
        <p:nvGraphicFramePr>
          <p:cNvPr id="192" name="Google Shape;192;p12"/>
          <p:cNvGraphicFramePr/>
          <p:nvPr/>
        </p:nvGraphicFramePr>
        <p:xfrm>
          <a:off x="454057" y="1027521"/>
          <a:ext cx="11283875" cy="5137280"/>
        </p:xfrm>
        <a:graphic>
          <a:graphicData uri="http://schemas.openxmlformats.org/drawingml/2006/table">
            <a:tbl>
              <a:tblPr>
                <a:noFill/>
                <a:tableStyleId>{01321714-51E5-4683-A446-08F2CDB07549}</a:tableStyleId>
              </a:tblPr>
              <a:tblGrid>
                <a:gridCol w="507475"/>
                <a:gridCol w="3393650"/>
                <a:gridCol w="1170500"/>
                <a:gridCol w="1159500"/>
                <a:gridCol w="1338600"/>
                <a:gridCol w="1093500"/>
                <a:gridCol w="1374750"/>
                <a:gridCol w="1245900"/>
              </a:tblGrid>
              <a:tr h="92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 dirty="0"/>
                        <a:t>Sl. No.</a:t>
                      </a:r>
                      <a:endParaRPr dirty="0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Assessment Component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Formative/ Summative (F/S)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Number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Marks for each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Total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Converted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</a:tr>
              <a:tr h="31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1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CIA 1: Internal test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F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20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50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</a:tr>
              <a:tr h="31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2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CIA 2: Quiz</a:t>
                      </a:r>
                      <a:endParaRPr dirty="0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3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CIA 3: Classroom assignment/activities *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14 + 1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 + 10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80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10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4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CIA 4: Class participation/class notes 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5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CIA 5: Writing Assignment and viva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10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6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University Examination (UE/SEE)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S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75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75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50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50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31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Total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100</a:t>
                      </a:r>
                      <a:endParaRPr/>
                    </a:p>
                  </a:txBody>
                  <a:tcPr marL="22675" marR="22675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100</a:t>
                      </a:r>
                      <a:endParaRPr/>
                    </a:p>
                  </a:txBody>
                  <a:tcPr marL="22675" marR="226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graphicFrame>
        <p:nvGraphicFramePr>
          <p:cNvPr id="200" name="Google Shape;200;p13"/>
          <p:cNvGraphicFramePr/>
          <p:nvPr/>
        </p:nvGraphicFramePr>
        <p:xfrm>
          <a:off x="245097" y="263950"/>
          <a:ext cx="11302725" cy="6158125"/>
        </p:xfrm>
        <a:graphic>
          <a:graphicData uri="http://schemas.openxmlformats.org/drawingml/2006/table">
            <a:tbl>
              <a:tblPr>
                <a:noFill/>
                <a:tableStyleId>{01321714-51E5-4683-A446-08F2CDB07549}</a:tableStyleId>
              </a:tblPr>
              <a:tblGrid>
                <a:gridCol w="565600"/>
                <a:gridCol w="4187900"/>
                <a:gridCol w="4115475"/>
                <a:gridCol w="1378775"/>
                <a:gridCol w="1054975"/>
              </a:tblGrid>
              <a:tr h="455225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u="none" strike="noStrike" cap="none">
                          <a:solidFill>
                            <a:srgbClr val="002060"/>
                          </a:solidFill>
                        </a:rPr>
                        <a:t>CIA 3: Classroom assignment/activities *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5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Sl. No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Assignment/activity topic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Type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Individual/ Group(I/G)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Allotted marks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</a:tr>
              <a:tr h="575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AI Applications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Group Discussion(GD)/ Problemathon/ Case study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rowSpan="1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 m each and 10 m for Class test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Sentiment analysis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Problemathon/ GD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BFS/DFS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Code Test/ Problemathon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Hill Climbing Algorithm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Case Study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A* and AO* algorithm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Research report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Knowledge representation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Case Study/ Research report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7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PL and quantifiers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Case study/ Problemathon</a:t>
                      </a:r>
                      <a:endParaRPr sz="1800" u="none" strike="noStrike" cap="none"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8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Conversion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Research report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9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Semantic net, Frame, Partitioned net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Case study/ Problemathon</a:t>
                      </a:r>
                      <a:endParaRPr sz="1800" u="none" strike="noStrike" cap="none"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10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NLP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Research report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11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Sentence analysis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GD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12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Parsing techniques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Problemathon</a:t>
                      </a:r>
                      <a:endParaRPr sz="1800" u="none" strike="noStrike" cap="none"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I/G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13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Expert system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Research report/ GD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14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Automation tools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GD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G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15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Class test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Open book test</a:t>
                      </a:r>
                      <a:endParaRPr/>
                    </a:p>
                  </a:txBody>
                  <a:tcPr marL="10350" marR="103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I</a:t>
                      </a:r>
                      <a:endParaRPr/>
                    </a:p>
                  </a:txBody>
                  <a:tcPr marL="10350" marR="103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1" name="Google Shape;201;p13"/>
          <p:cNvSpPr txBox="1"/>
          <p:nvPr/>
        </p:nvSpPr>
        <p:spPr>
          <a:xfrm>
            <a:off x="1842155" y="6535622"/>
            <a:ext cx="2196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Chaithra Koppala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 b="1" i="0">
                <a:solidFill>
                  <a:srgbClr val="7030A0"/>
                </a:solidFill>
                <a:highlight>
                  <a:srgbClr val="FFFFFF"/>
                </a:highlight>
              </a:rPr>
              <a:t>General Classroom Instructions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207" name="Google Shape;20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210" name="Google Shape;210;p14" descr="Motion :: Beh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4301" y="1816918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943148"/>
            <a:ext cx="5450143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2" name="Google Shape;212;p14" descr="Junior &amp; Senior Infants - The Lunch Ba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1707" y="1943147"/>
            <a:ext cx="5104329" cy="426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 descr="Stay Focused Sticker by CMBEBIH"/>
          <p:cNvPicPr preferRelativeResize="0"/>
          <p:nvPr/>
        </p:nvPicPr>
        <p:blipFill rotWithShape="1">
          <a:blip r:embed="rId6">
            <a:alphaModFix/>
          </a:blip>
          <a:srcRect l="718" t="3473" r="3048" b="3263"/>
          <a:stretch/>
        </p:blipFill>
        <p:spPr>
          <a:xfrm>
            <a:off x="3841707" y="1943146"/>
            <a:ext cx="5104329" cy="4264001"/>
          </a:xfrm>
          <a:prstGeom prst="rect">
            <a:avLst/>
          </a:prstGeom>
          <a:solidFill>
            <a:srgbClr val="C4E0B2"/>
          </a:solidFill>
          <a:ln>
            <a:noFill/>
          </a:ln>
        </p:spPr>
      </p:pic>
      <p:pic>
        <p:nvPicPr>
          <p:cNvPr id="214" name="Google Shape;214;p14" descr="Following simple directions can make life so much easier – Apprentice 2  Jesu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12502" y="1489435"/>
            <a:ext cx="5806911" cy="4729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10105534" y="904795"/>
            <a:ext cx="2196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Chaithra Koppala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2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5" descr="AI Doesn't Understand Much—But Maybe A Little | by Sam Brinson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659" y="136525"/>
            <a:ext cx="11052141" cy="63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384191" y="269875"/>
            <a:ext cx="726438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b="1">
                <a:solidFill>
                  <a:srgbClr val="7030A0"/>
                </a:solidFill>
                <a:latin typeface="Meddon"/>
                <a:ea typeface="Meddon"/>
                <a:cs typeface="Meddon"/>
                <a:sym typeface="Meddon"/>
              </a:rPr>
              <a:t>Happy Learning….</a:t>
            </a:r>
            <a:endParaRPr/>
          </a:p>
        </p:txBody>
      </p:sp>
      <p:pic>
        <p:nvPicPr>
          <p:cNvPr id="225" name="Google Shape;225;p15" descr="Any questio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8850" y="422275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11093777" y="6598364"/>
            <a:ext cx="2196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D8E2F3"/>
                </a:solidFill>
                <a:latin typeface="Calibri"/>
                <a:ea typeface="Calibri"/>
                <a:cs typeface="Calibri"/>
                <a:sym typeface="Calibri"/>
              </a:rPr>
              <a:t>Chaithra Koppala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2"/>
          <p:cNvGraphicFramePr/>
          <p:nvPr/>
        </p:nvGraphicFramePr>
        <p:xfrm>
          <a:off x="518474" y="405353"/>
          <a:ext cx="11208475" cy="6096000"/>
        </p:xfrm>
        <a:graphic>
          <a:graphicData uri="http://schemas.openxmlformats.org/drawingml/2006/table">
            <a:tbl>
              <a:tblPr>
                <a:noFill/>
                <a:tableStyleId>{BDC1C706-EE5F-46BB-9210-87ACA88ADD5E}</a:tableStyleId>
              </a:tblPr>
              <a:tblGrid>
                <a:gridCol w="3736150"/>
                <a:gridCol w="7472325"/>
              </a:tblGrid>
              <a:tr h="3843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b="1" u="none" strike="noStrike" cap="none">
                          <a:highlight>
                            <a:srgbClr val="E2EFD9"/>
                          </a:highlight>
                        </a:rPr>
                        <a:t>Program Information:</a:t>
                      </a:r>
                      <a:endParaRPr/>
                    </a:p>
                  </a:txBody>
                  <a:tcPr marL="22850" marR="22850" marT="0" marB="0" anchor="b">
                    <a:solidFill>
                      <a:srgbClr val="E1E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Program Name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BCA / BSc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Course / Subject Name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Introduction to Artificial Intelligence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Semester 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III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843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b="1" u="none" strike="noStrike" cap="none">
                          <a:highlight>
                            <a:srgbClr val="E2EFD9"/>
                          </a:highlight>
                        </a:rPr>
                        <a:t>Course Information:</a:t>
                      </a:r>
                      <a:endParaRPr/>
                    </a:p>
                  </a:txBody>
                  <a:tcPr marL="22850" marR="22850" marT="0" marB="0" anchor="b">
                    <a:solidFill>
                      <a:srgbClr val="E1E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Course Code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BCA304 / BSC304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Course Title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Introduction to Artificial Intelligence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Credits 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3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Total Contact Hours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45 + 15 notional hours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L-P-E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2:0:3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CA: UE Weightage 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50:50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Pass Marks (CA and UE)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20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Aggregate Pass Marks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40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UE Question Paper Marks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75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33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Pre-requisite (if any)</a:t>
                      </a:r>
                      <a:endParaRPr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40% CIA marks and 75% attendance</a:t>
                      </a:r>
                      <a:endParaRPr/>
                    </a:p>
                  </a:txBody>
                  <a:tcPr marL="22850" marR="22850" marT="0" marB="0" anchor="b"/>
                </a:tc>
              </a:tr>
              <a:tr h="43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/>
                    </a:p>
                  </a:txBody>
                  <a:tcPr marL="22850" marR="2285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/>
                    </a:p>
                  </a:txBody>
                  <a:tcPr marL="22850" marR="22850" marT="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3"/>
          <p:cNvGraphicFramePr/>
          <p:nvPr/>
        </p:nvGraphicFramePr>
        <p:xfrm>
          <a:off x="265521" y="596244"/>
          <a:ext cx="11414300" cy="5687895"/>
        </p:xfrm>
        <a:graphic>
          <a:graphicData uri="http://schemas.openxmlformats.org/drawingml/2006/table">
            <a:tbl>
              <a:tblPr>
                <a:noFill/>
                <a:tableStyleId>{01321714-51E5-4683-A446-08F2CDB07549}</a:tableStyleId>
              </a:tblPr>
              <a:tblGrid>
                <a:gridCol w="1070225"/>
                <a:gridCol w="10344075"/>
              </a:tblGrid>
              <a:tr h="8910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b="1" u="none" strike="noStrike" cap="none">
                          <a:solidFill>
                            <a:schemeClr val="dk1"/>
                          </a:solidFill>
                          <a:highlight>
                            <a:srgbClr val="E2EFD9"/>
                          </a:highlight>
                        </a:rPr>
                        <a:t>Course Objectives (CO)</a:t>
                      </a:r>
                      <a:endParaRPr/>
                    </a:p>
                  </a:txBody>
                  <a:tcPr marL="22850" marR="2285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77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CO1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Develop semantic-based and context-aware systems to acquire,organize, process, share and use the knowledge embedded in multimedia content.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CO2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Design problem solving techniques using AI and generating AI games.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CO3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Implement AI search algorithms in building AI model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CO4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Apply first order predicate calculus to represent and solve complex problems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9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CO5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Identify and analyse issues related to knowledge representation in AI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60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CO6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/>
                        <a:t>Interpret and summarize how different NLP techniques are applied to Natural Language data.</a:t>
                      </a:r>
                      <a:endParaRPr/>
                    </a:p>
                  </a:txBody>
                  <a:tcPr marL="22850" marR="22850" marT="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3" name="Google Shape;10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985" y="136525"/>
            <a:ext cx="10965180" cy="640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888" y="1275996"/>
            <a:ext cx="11057641" cy="424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288437" y="6197861"/>
            <a:ext cx="2196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Chaithra Koppala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72036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 dirty="0">
                <a:solidFill>
                  <a:srgbClr val="7030A0"/>
                </a:solidFill>
              </a:rPr>
              <a:t>Module 01: Scope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28" name="Google Shape;1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30" name="Google Shape;1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131" name="Google Shape;131;p6"/>
          <p:cNvSpPr txBox="1"/>
          <p:nvPr/>
        </p:nvSpPr>
        <p:spPr>
          <a:xfrm>
            <a:off x="720365" y="1308963"/>
            <a:ext cx="10633435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Intelligence: </a:t>
            </a:r>
            <a:b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intelligence, what is AI</a:t>
            </a:r>
            <a:b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life examples/Use cases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applications:</a:t>
            </a:r>
            <a:b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Techniques: </a:t>
            </a:r>
            <a:b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ML,DL,NLP,Computer</a:t>
            </a: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vision and speech </a:t>
            </a:r>
            <a:r>
              <a:rPr lang="en-IN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processing,Expert</a:t>
            </a: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systems,Rocotics,Fuzzy</a:t>
            </a: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logics,Genetic</a:t>
            </a: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Solving in AI: State Space Search, Production Systems, </a:t>
            </a:r>
            <a:r>
              <a:rPr lang="en-IN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Serach</a:t>
            </a: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space control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First Search, Breadth first search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Heuristic Search: Hill Climbing, Branch and Bound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Reduction, Constraint Satisfaction, Means end Analysis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A*, AO* algorithm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6" descr="Introduction to AI"/>
          <p:cNvPicPr preferRelativeResize="0"/>
          <p:nvPr/>
        </p:nvPicPr>
        <p:blipFill rotWithShape="1">
          <a:blip r:embed="rId3">
            <a:alphaModFix/>
          </a:blip>
          <a:srcRect l="20346" r="21987"/>
          <a:stretch/>
        </p:blipFill>
        <p:spPr>
          <a:xfrm>
            <a:off x="6096000" y="286058"/>
            <a:ext cx="4584569" cy="287759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2941"/>
              </a:srgbClr>
            </a:outerShdw>
            <a:reflection stA="50000" endA="300" endPos="90000" sy="-100000" algn="bl" rotWithShape="0"/>
          </a:effectLst>
        </p:spPr>
      </p:pic>
      <p:sp>
        <p:nvSpPr>
          <p:cNvPr id="133" name="Google Shape;133;p6"/>
          <p:cNvSpPr txBox="1"/>
          <p:nvPr/>
        </p:nvSpPr>
        <p:spPr>
          <a:xfrm>
            <a:off x="4721258" y="6598364"/>
            <a:ext cx="2196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Chaithra Koppala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72036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>
                <a:solidFill>
                  <a:srgbClr val="7030A0"/>
                </a:solidFill>
              </a:rPr>
              <a:t>Module 02: Knowledge Representation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139" name="Google Shape;13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pic>
        <p:nvPicPr>
          <p:cNvPr id="142" name="Google Shape;142;p7" descr="Artificial intelligence (AI): Threats | by Sevda Sanver | Medium"/>
          <p:cNvPicPr preferRelativeResize="0"/>
          <p:nvPr/>
        </p:nvPicPr>
        <p:blipFill rotWithShape="1">
          <a:blip r:embed="rId3">
            <a:alphaModFix/>
          </a:blip>
          <a:srcRect l="24764" r="24056"/>
          <a:stretch/>
        </p:blipFill>
        <p:spPr>
          <a:xfrm>
            <a:off x="10235938" y="1093371"/>
            <a:ext cx="1706253" cy="250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/>
          <p:nvPr/>
        </p:nvSpPr>
        <p:spPr>
          <a:xfrm>
            <a:off x="234884" y="1093371"/>
            <a:ext cx="10633435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Representation Issues: Introduction to KR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Knowledge (Declarative, Procedural, Meta-knowledge)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in KR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order predicate calculus: prdicate logic, Quantifiers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 Clauses: Syntax and examples, Conversion of predicate calculus to Horn Clauses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Resolution: Principle and algorithm, examples and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nets: Building, Representation of knowledge using semantic nets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Frames: Components and usage, implementation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Partitioned nets: structure and real world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 vs Declarative knowledge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vs Backward reasoning: Algorithms and examples, applications, case study and problem solving</a:t>
            </a:r>
            <a:b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72036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>
                <a:solidFill>
                  <a:srgbClr val="7030A0"/>
                </a:solidFill>
              </a:rPr>
              <a:t>Module 03: NLP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152" name="Google Shape;152;p8" descr="Natural Language Analytics: get the most out of your business data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6847" y="399736"/>
            <a:ext cx="3196953" cy="249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/>
        </p:nvSpPr>
        <p:spPr>
          <a:xfrm>
            <a:off x="488624" y="1153647"/>
            <a:ext cx="10633435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natural languages and introduction to NLP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and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and evolution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Syntactic Processing: syntax and role in NLP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Techniques, syntax trees and parsing algorithms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Basics of semantic analysis: Difference between syntax and semantics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 techniques: Top down and bottom up parsing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free grammars and their role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 free analysers: use cases and limitations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 generation: Applications, techniques, template based and probabilistic methods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Translation: Machine translation, challenges, techniques, rule based- statistical- neural translation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72036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en-IN">
                <a:solidFill>
                  <a:srgbClr val="7030A0"/>
                </a:solidFill>
              </a:rPr>
              <a:t>Module 04: Expert Systems</a:t>
            </a:r>
            <a:endParaRPr>
              <a:solidFill>
                <a:srgbClr val="7030A0"/>
              </a:solidFill>
            </a:endParaRPr>
          </a:p>
        </p:txBody>
      </p:sp>
      <p:sp>
        <p:nvSpPr>
          <p:cNvPr id="159" name="Google Shape;1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07-07-2024</a:t>
            </a:r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Department of Computer Science, YIASCM</a:t>
            </a: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pic>
        <p:nvPicPr>
          <p:cNvPr id="162" name="Google Shape;162;p9" descr="AI and automation: The benefits for business and industry - Sage Advice  United King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0718" y="3429000"/>
            <a:ext cx="8179264" cy="3046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720365" y="1308963"/>
            <a:ext cx="1063343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Expert Systems:</a:t>
            </a:r>
            <a:b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Need/importance, characteristics, real world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Knowledge acquisition: techniques, role of knowledge engineers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MYCIN and R1: analysis of its design and functionality, its impact and limitations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in AI: Types(Supervised, unsupervised, reinforcement)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automation: tools and techniques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Genetic algorithm: applications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nets: structure and functions of neurons and layers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922</Words>
  <Application>Microsoft Office PowerPoint</Application>
  <PresentationFormat>Widescreen</PresentationFormat>
  <Paragraphs>262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Meddon</vt:lpstr>
      <vt:lpstr>Office Theme</vt:lpstr>
      <vt:lpstr>Introduction to  Artificial Intelligence</vt:lpstr>
      <vt:lpstr>PowerPoint Presentation</vt:lpstr>
      <vt:lpstr>PowerPoint Presentation</vt:lpstr>
      <vt:lpstr>PowerPoint Presentation</vt:lpstr>
      <vt:lpstr>PowerPoint Presentation</vt:lpstr>
      <vt:lpstr>Module 01: Scope</vt:lpstr>
      <vt:lpstr>Module 02: Knowledge Representation</vt:lpstr>
      <vt:lpstr>Module 03: NLP</vt:lpstr>
      <vt:lpstr>Module 04: Expert Systems</vt:lpstr>
      <vt:lpstr>Why Study Artificial Intelligence?</vt:lpstr>
      <vt:lpstr>PowerPoint Presentation</vt:lpstr>
      <vt:lpstr>Assessment and Evaluation</vt:lpstr>
      <vt:lpstr>PowerPoint Presentation</vt:lpstr>
      <vt:lpstr>General Classroom Instructions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Artificial Intelligence</dc:title>
  <dc:creator>Chaithra Koppala</dc:creator>
  <cp:lastModifiedBy>Microsoft account</cp:lastModifiedBy>
  <cp:revision>3</cp:revision>
  <dcterms:created xsi:type="dcterms:W3CDTF">2024-05-28T06:16:00Z</dcterms:created>
  <dcterms:modified xsi:type="dcterms:W3CDTF">2024-07-08T05:00:41Z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AFC358DAC34B431289B8B1D22C60A692_12</vt:lpwstr>
  </property>
  <property fmtid="{D5CDD505-2E9C-101B-9397-08002B2CF9AE}" pid="3" name="KSOProductBuildVer">
    <vt:lpwstr>1033-12.2.0.17119</vt:lpwstr>
  </property>
</Properties>
</file>